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8" r:id="rId4"/>
    <p:sldId id="272" r:id="rId5"/>
    <p:sldId id="273" r:id="rId6"/>
    <p:sldId id="257" r:id="rId7"/>
    <p:sldId id="274" r:id="rId8"/>
    <p:sldId id="259" r:id="rId9"/>
    <p:sldId id="277" r:id="rId10"/>
    <p:sldId id="266" r:id="rId11"/>
    <p:sldId id="278" r:id="rId12"/>
    <p:sldId id="279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21" autoAdjust="0"/>
    <p:restoredTop sz="94660"/>
  </p:normalViewPr>
  <p:slideViewPr>
    <p:cSldViewPr snapToGrid="0">
      <p:cViewPr varScale="1">
        <p:scale>
          <a:sx n="64" d="100"/>
          <a:sy n="64" d="100"/>
        </p:scale>
        <p:origin x="5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B1640-3E48-42EC-9C02-48102CDDF2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C84982-2BD4-4358-A1C9-FF0DC8151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0F823-8BB4-452B-A90E-6BC5AADD4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A6C8B-4B43-41AA-9647-1944628E2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5C4BF-B8CD-4549-BAC1-B587BCF58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02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27831-70E1-4FBB-9FF6-CAA50B0BE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3B902-93EA-47AB-AF87-699B101298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A48F5-35D1-4D1E-A3B9-963EEE597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D3689-57A6-486E-A4FF-055E6F0AB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CC96A-DC0F-44E6-91DB-6CAB56EEF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03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6EB1ED-68E2-4B72-839A-01F8CC6D54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E66F43-2CF7-4BCF-B79F-87F786710B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2D5A9-C37C-4A07-95C8-0487C1010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B4BAD-EDB4-486B-867F-514B173D4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E28679-2D9A-449C-B4A1-5582920D8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58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596BB-38B8-43AC-8030-015734DF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34DF2-C82A-488B-9C95-7A48E3055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A0808F-52FE-4967-81E0-989A0C7F2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50FCF-6096-49CA-8AA4-9DDE35EA4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DF9CD-C9D5-4FC4-9095-5D19C62E8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77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2975A-9FFA-4817-BF82-6236C8A6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422A0-4FAE-4316-A338-810764809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67696-6652-4F27-83E6-F6E4C83F1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89099-5D7A-4CD1-883F-69A7CC442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1F712-A289-4566-B6F9-35C4D1327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23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4916B-1932-4442-8AA5-1C373374C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7D413-16F9-41EA-9F95-77909DF364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76779-DE14-4B6D-9906-088867BDB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ECC08-E2F3-45AD-9303-95472FBF3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5A0C9-3DBB-45B5-8742-C36522945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B82DD7-B62C-4C8D-BED9-9900B21F9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513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A75A8-B62D-4612-AEF5-474C9FB19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608465-3BCE-4723-A5CC-65BCAC6C3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6AAEC1-7642-488D-B2EC-514FBC2DA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968E5-5CED-4D14-B5E3-9029BF6A91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3F06B4-B245-4054-A13C-FD374F61A0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74ABE7-86F1-4FA8-8C82-7F1745E96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CF46C-7596-42C8-B3B4-E48630068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E35E9C-58BD-418E-93E9-3055ADCDC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3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B994C-5D95-430E-93EC-2D0FAAB2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CF45F7-89EB-401A-ABB4-5D9356222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59F06-8245-4120-A4C4-05CAA4D4E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9DB0F-1C5A-47FE-8CBC-333F41B08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2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EE807A-B0FE-44A1-89B2-FC6A1BE65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226D05-70AD-4E03-8893-0237440B4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C831BC-2823-4668-8B04-14920EA9C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57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30EE5-D8FC-4DA0-A0C1-705B9E9B5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1FFDC-DCFF-4BFF-A22D-CDB17329A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32F661-54C3-443D-9570-F5C6B8455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E4A6F-FE5D-4B8D-BA97-3230298D6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120542-457E-43F3-B5E9-69234B173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39D82-DD7A-4FA0-A7F8-BE44A3D5F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39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49F84-EFB8-438D-A462-C5E3D3214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90B305-7A49-4925-B56A-A90905993B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C5729-1841-4E8C-A286-0AE1B3875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70A05-5324-4F69-898C-1E2B5BF2F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08BDC-8D69-4DA2-88DD-3216C5B75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E5D59-2C2C-4ED7-A611-8975DBA1A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562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0C6228-75A0-4235-9067-086933982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5F184-B83F-4C15-B002-1C72F1D23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1B4656-2EC1-4304-A05B-C2DDCA4DFD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BA2C8-2A77-4905-AC7A-045624BAA90D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EBB40-BDBF-4765-98DD-BE308E621D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15CBF-4DE1-4309-8CE4-6F0B2F764E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A98B85-34F1-4A2E-B981-31D6400667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071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hyperlink" Target="https://github.com/datameet/covid19/tree/master/data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EEFA2-44DE-49B9-8DFB-7A6D329425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DSC 680 Term Project 2</a:t>
            </a:r>
            <a:br>
              <a:rPr lang="en-US" dirty="0"/>
            </a:br>
            <a:r>
              <a:rPr lang="en-US" b="1" dirty="0"/>
              <a:t>Covid 19 Prediction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B59BC-7FC2-4488-9635-9CF37E8BA6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Anuj Tanwar</a:t>
            </a:r>
          </a:p>
          <a:p>
            <a:r>
              <a:rPr lang="en-US" dirty="0"/>
              <a:t>Bellevue University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4F41BE2-45AB-BE22-1969-9453013125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177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08"/>
    </mc:Choice>
    <mc:Fallback>
      <p:transition spd="slow" advTm="12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C80B7-8572-440A-89A3-4E34FA64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555"/>
            <a:ext cx="10515600" cy="897145"/>
          </a:xfrm>
        </p:spPr>
        <p:txBody>
          <a:bodyPr/>
          <a:lstStyle/>
          <a:p>
            <a:pPr algn="ctr"/>
            <a:r>
              <a:rPr lang="en-US" dirty="0"/>
              <a:t>LTSM Modeling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CCACC1-10E4-9BED-1ADA-541BF30132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651" y="1498886"/>
            <a:ext cx="6082458" cy="439501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</p:pic>
      <p:sp>
        <p:nvSpPr>
          <p:cNvPr id="6" name="Subtitle 4">
            <a:extLst>
              <a:ext uri="{FF2B5EF4-FFF2-40B4-BE49-F238E27FC236}">
                <a16:creationId xmlns:a16="http://schemas.microsoft.com/office/drawing/2014/main" id="{1E71F000-6A20-3D13-58F4-CF92BE0584FF}"/>
              </a:ext>
            </a:extLst>
          </p:cNvPr>
          <p:cNvSpPr txBox="1">
            <a:spLocks/>
          </p:cNvSpPr>
          <p:nvPr/>
        </p:nvSpPr>
        <p:spPr>
          <a:xfrm>
            <a:off x="707157" y="1498887"/>
            <a:ext cx="4322043" cy="480031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2000" b="1" dirty="0"/>
              <a:t>LSTM</a:t>
            </a:r>
            <a:r>
              <a:rPr lang="en-US" sz="2000" dirty="0"/>
              <a:t> was carried out on covid data.</a:t>
            </a:r>
          </a:p>
          <a:p>
            <a:pPr>
              <a:spcAft>
                <a:spcPts val="1200"/>
              </a:spcAft>
            </a:pPr>
            <a:r>
              <a:rPr lang="en-US" sz="2000" dirty="0"/>
              <a:t>Data was divided into test and train datasets. Picking 90 days as window size for time series.</a:t>
            </a:r>
          </a:p>
          <a:p>
            <a:pPr>
              <a:spcAft>
                <a:spcPts val="1200"/>
              </a:spcAft>
            </a:pPr>
            <a:r>
              <a:rPr lang="en-US" sz="2000" dirty="0"/>
              <a:t>For every 90th record in one list, the 91st record is the label</a:t>
            </a:r>
          </a:p>
          <a:p>
            <a:pPr>
              <a:spcAft>
                <a:spcPts val="1200"/>
              </a:spcAft>
            </a:pPr>
            <a:r>
              <a:rPr lang="en-US" sz="2000" dirty="0"/>
              <a:t>Daily confirmed cases field was considered to train the model.</a:t>
            </a:r>
          </a:p>
          <a:p>
            <a:pPr>
              <a:spcAft>
                <a:spcPts val="1200"/>
              </a:spcAft>
            </a:pPr>
            <a:r>
              <a:rPr lang="en-US" sz="2000" dirty="0"/>
              <a:t>Actual values and predicted values were plotted together.</a:t>
            </a:r>
          </a:p>
          <a:p>
            <a:pPr>
              <a:spcAft>
                <a:spcPts val="1200"/>
              </a:spcAft>
            </a:pPr>
            <a:r>
              <a:rPr lang="en-US" sz="2000" dirty="0"/>
              <a:t>Plot suggest Actual and Predicted values are close.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E3CDDEE-DD74-A91A-F2CD-C530FEFA76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344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51"/>
    </mc:Choice>
    <mc:Fallback>
      <p:transition spd="slow" advTm="37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C80B7-8572-440A-89A3-4E34FA64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555"/>
            <a:ext cx="10515600" cy="897145"/>
          </a:xfrm>
        </p:spPr>
        <p:txBody>
          <a:bodyPr/>
          <a:lstStyle/>
          <a:p>
            <a:pPr algn="ctr"/>
            <a:r>
              <a:rPr lang="en-US" dirty="0"/>
              <a:t>Predictions Vs Real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D44D24-536A-877F-F468-7E99DF36B7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114" y="1190769"/>
            <a:ext cx="9695771" cy="313869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20D626B-E2AB-632E-537E-355CF2E2DCE5}"/>
              </a:ext>
            </a:extLst>
          </p:cNvPr>
          <p:cNvSpPr txBox="1">
            <a:spLocks/>
          </p:cNvSpPr>
          <p:nvPr/>
        </p:nvSpPr>
        <p:spPr>
          <a:xfrm>
            <a:off x="652669" y="4329464"/>
            <a:ext cx="10515600" cy="897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Prediction - Conclusion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08AF8221-6A05-272F-610E-21D6FEEACB25}"/>
              </a:ext>
            </a:extLst>
          </p:cNvPr>
          <p:cNvSpPr txBox="1">
            <a:spLocks/>
          </p:cNvSpPr>
          <p:nvPr/>
        </p:nvSpPr>
        <p:spPr>
          <a:xfrm>
            <a:off x="1135944" y="5253366"/>
            <a:ext cx="9807941" cy="104583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Plot indicates our model predicts the values close to actual which means model is accurate.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103F5D2-5AE2-0E71-583A-F0ECA8C920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81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62"/>
    </mc:Choice>
    <mc:Fallback>
      <p:transition spd="slow" advTm="9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C80B7-8572-440A-89A3-4E34FA64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555"/>
            <a:ext cx="10515600" cy="897145"/>
          </a:xfrm>
        </p:spPr>
        <p:txBody>
          <a:bodyPr/>
          <a:lstStyle/>
          <a:p>
            <a:pPr algn="ctr"/>
            <a:r>
              <a:rPr lang="en-US" dirty="0"/>
              <a:t>Predictions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0D626B-E2AB-632E-537E-355CF2E2DCE5}"/>
              </a:ext>
            </a:extLst>
          </p:cNvPr>
          <p:cNvSpPr txBox="1">
            <a:spLocks/>
          </p:cNvSpPr>
          <p:nvPr/>
        </p:nvSpPr>
        <p:spPr>
          <a:xfrm>
            <a:off x="652669" y="4329464"/>
            <a:ext cx="10515600" cy="897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90 Days Predictions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08AF8221-6A05-272F-610E-21D6FEEACB25}"/>
              </a:ext>
            </a:extLst>
          </p:cNvPr>
          <p:cNvSpPr txBox="1">
            <a:spLocks/>
          </p:cNvSpPr>
          <p:nvPr/>
        </p:nvSpPr>
        <p:spPr>
          <a:xfrm>
            <a:off x="1135944" y="5253366"/>
            <a:ext cx="9807941" cy="104583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/>
              <a:t>Above model predicts around 141k new covid cases in next 90 days.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B3D4B2A-C883-C4B2-C86B-10232439A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895" y="1356071"/>
            <a:ext cx="9283148" cy="3111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497EC4F-C49A-D208-1195-CFFBF930B8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830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00"/>
    </mc:Choice>
    <mc:Fallback>
      <p:transition spd="slow" advTm="13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C80B7-8572-440A-89A3-4E34FA64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555"/>
            <a:ext cx="10515600" cy="897145"/>
          </a:xfrm>
        </p:spPr>
        <p:txBody>
          <a:bodyPr/>
          <a:lstStyle/>
          <a:p>
            <a:pPr algn="ctr"/>
            <a:r>
              <a:rPr lang="en-US" dirty="0"/>
              <a:t>Sources</a:t>
            </a:r>
          </a:p>
        </p:txBody>
      </p:sp>
      <p:sp>
        <p:nvSpPr>
          <p:cNvPr id="10" name="Subtitle 4">
            <a:extLst>
              <a:ext uri="{FF2B5EF4-FFF2-40B4-BE49-F238E27FC236}">
                <a16:creationId xmlns:a16="http://schemas.microsoft.com/office/drawing/2014/main" id="{2F0B5483-D671-4E70-8CC7-91106D333F0D}"/>
              </a:ext>
            </a:extLst>
          </p:cNvPr>
          <p:cNvSpPr txBox="1">
            <a:spLocks/>
          </p:cNvSpPr>
          <p:nvPr/>
        </p:nvSpPr>
        <p:spPr>
          <a:xfrm>
            <a:off x="516835" y="2273836"/>
            <a:ext cx="11496489" cy="247706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Economic Impact of COVID-19 (2022, Feb 07) KFF. https://www.kff.org/global-health-policy/issue-brief/economic-impact-of-covid-19-on-pepfar-countries/ 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kern="12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Datameet</a:t>
            </a:r>
            <a:r>
              <a:rPr lang="en-US" sz="1800" kern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 Covid 19 (2022, Oct 21) </a:t>
            </a:r>
            <a:r>
              <a:rPr lang="en-US" sz="1800" kern="12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Github</a:t>
            </a:r>
            <a:r>
              <a:rPr lang="en-US" sz="1800" kern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. </a:t>
            </a:r>
            <a:r>
              <a:rPr lang="en-US" sz="1800" u="sng" kern="1200" dirty="0">
                <a:solidFill>
                  <a:srgbClr val="5F5F5F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  <a:hlinkClick r:id="rId4"/>
              </a:rPr>
              <a:t>https://github.com/datameet/covid19/tree/master/data</a:t>
            </a:r>
            <a:endParaRPr lang="en-US" sz="1800" kern="12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</a:rPr>
              <a:t>Covid 19 Positivity Rate (2023, Jan 27) MOHFW. https://www.mohfw.gov.in/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9FEA617-FC50-F147-C6F8-2E1AFB1339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73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53"/>
    </mc:Choice>
    <mc:Fallback>
      <p:transition spd="slow" advTm="15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C80B7-8572-440A-89A3-4E34FA64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1855"/>
            <a:ext cx="10515600" cy="897145"/>
          </a:xfrm>
        </p:spPr>
        <p:txBody>
          <a:bodyPr/>
          <a:lstStyle/>
          <a:p>
            <a:pPr algn="ctr"/>
            <a:r>
              <a:rPr lang="en-US" dirty="0"/>
              <a:t>The End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6C37D5C-094C-A5F5-1878-DC6D3CDA02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6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39"/>
    </mc:Choice>
    <mc:Fallback>
      <p:transition spd="slow" advTm="3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8F510-7889-66C0-0286-2BC489FA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848DB-2EF1-C415-76FC-B9610E03F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- Why do we need Covid 19 Predictions</a:t>
            </a:r>
          </a:p>
          <a:p>
            <a:r>
              <a:rPr lang="en-US" dirty="0"/>
              <a:t>How do I plan to predict Projections</a:t>
            </a:r>
          </a:p>
          <a:p>
            <a:r>
              <a:rPr lang="en-US" dirty="0"/>
              <a:t>Exploring data and trends</a:t>
            </a:r>
          </a:p>
          <a:p>
            <a:r>
              <a:rPr lang="en-US" dirty="0"/>
              <a:t>Data Modeling</a:t>
            </a:r>
          </a:p>
          <a:p>
            <a:r>
              <a:rPr lang="en-US" dirty="0"/>
              <a:t>Predictions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Source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B7ABB5E-2A4B-F6B7-43B3-362276252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15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94"/>
    </mc:Choice>
    <mc:Fallback>
      <p:transition spd="slow" advTm="31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EEFA2-44DE-49B9-8DFB-7A6D329425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432"/>
            <a:ext cx="9144000" cy="746194"/>
          </a:xfrm>
        </p:spPr>
        <p:txBody>
          <a:bodyPr>
            <a:normAutofit/>
          </a:bodyPr>
          <a:lstStyle/>
          <a:p>
            <a:r>
              <a:rPr lang="en-US" sz="4400" b="1" dirty="0"/>
              <a:t>Introduction – Why Predict COVID 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B59BC-7FC2-4488-9635-9CF37E8BA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24040"/>
            <a:ext cx="9240078" cy="4276759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Saves lives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Reduces impact on country’s economy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Can help healthcare sector to be prepared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Helps determine if lockdown is required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Helps supply chain in estimating demands on products like PPE, ventilators, sanitizer, masks, </a:t>
            </a:r>
            <a:r>
              <a:rPr lang="en-US" dirty="0" err="1"/>
              <a:t>etc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Can help pharmaceutical companies in managing medicines and vaccine supplies.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753460F-94B1-2DB4-69FA-926CC7BC6C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63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03"/>
    </mc:Choice>
    <mc:Fallback>
      <p:transition spd="slow" advTm="331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EEFA2-44DE-49B9-8DFB-7A6D329425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432"/>
            <a:ext cx="9144000" cy="746194"/>
          </a:xfrm>
        </p:spPr>
        <p:txBody>
          <a:bodyPr>
            <a:normAutofit/>
          </a:bodyPr>
          <a:lstStyle/>
          <a:p>
            <a:r>
              <a:rPr lang="en-US" sz="4400" b="1" dirty="0"/>
              <a:t>How do I plan to Predict covid?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9DAC815-72DC-A441-380C-FC179E341047}"/>
              </a:ext>
            </a:extLst>
          </p:cNvPr>
          <p:cNvGrpSpPr/>
          <p:nvPr/>
        </p:nvGrpSpPr>
        <p:grpSpPr>
          <a:xfrm>
            <a:off x="1626705" y="2117035"/>
            <a:ext cx="8603973" cy="4192796"/>
            <a:chOff x="1056861" y="2236304"/>
            <a:chExt cx="8603973" cy="419279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0A0A7CE-D275-496F-39EB-77E7B61417DB}"/>
                </a:ext>
              </a:extLst>
            </p:cNvPr>
            <p:cNvSpPr/>
            <p:nvPr/>
          </p:nvSpPr>
          <p:spPr>
            <a:xfrm>
              <a:off x="1056861" y="2236304"/>
              <a:ext cx="1676400" cy="74619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Collect Covid Data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0EE2C1-0896-1A33-EA4C-EE5230A0367B}"/>
                </a:ext>
              </a:extLst>
            </p:cNvPr>
            <p:cNvSpPr/>
            <p:nvPr/>
          </p:nvSpPr>
          <p:spPr>
            <a:xfrm>
              <a:off x="7793935" y="3974886"/>
              <a:ext cx="1676400" cy="74619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Apply LSTM Model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D26A7B1-751A-6671-E830-86262BEAB31A}"/>
                </a:ext>
              </a:extLst>
            </p:cNvPr>
            <p:cNvSpPr/>
            <p:nvPr/>
          </p:nvSpPr>
          <p:spPr>
            <a:xfrm>
              <a:off x="7603436" y="2324994"/>
              <a:ext cx="2057398" cy="74619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EDA (Exploratory Data Analysis)</a:t>
              </a:r>
            </a:p>
          </p:txBody>
        </p: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734FE8B8-E496-D344-1429-FD24E6DE98DE}"/>
                </a:ext>
              </a:extLst>
            </p:cNvPr>
            <p:cNvSpPr/>
            <p:nvPr/>
          </p:nvSpPr>
          <p:spPr>
            <a:xfrm>
              <a:off x="3990563" y="2236304"/>
              <a:ext cx="2355570" cy="864707"/>
            </a:xfrm>
            <a:prstGeom prst="parallelogra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Data Cleaning &amp;</a:t>
              </a:r>
            </a:p>
            <a:p>
              <a:pPr algn="ctr"/>
              <a:r>
                <a:rPr lang="en-US" dirty="0"/>
                <a:t>Pre-Processing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666646E-2953-7152-571E-BFC189994281}"/>
                </a:ext>
              </a:extLst>
            </p:cNvPr>
            <p:cNvSpPr/>
            <p:nvPr/>
          </p:nvSpPr>
          <p:spPr>
            <a:xfrm>
              <a:off x="4209220" y="5575849"/>
              <a:ext cx="2136913" cy="74619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Training Dataset</a:t>
              </a:r>
            </a:p>
          </p:txBody>
        </p:sp>
        <p:sp>
          <p:nvSpPr>
            <p:cNvPr id="14" name="Flowchart: Internal Storage 13">
              <a:extLst>
                <a:ext uri="{FF2B5EF4-FFF2-40B4-BE49-F238E27FC236}">
                  <a16:creationId xmlns:a16="http://schemas.microsoft.com/office/drawing/2014/main" id="{416E8784-F23A-7FAC-7DAD-F38AF48D5683}"/>
                </a:ext>
              </a:extLst>
            </p:cNvPr>
            <p:cNvSpPr/>
            <p:nvPr/>
          </p:nvSpPr>
          <p:spPr>
            <a:xfrm>
              <a:off x="1141343" y="5514700"/>
              <a:ext cx="1507435" cy="914400"/>
            </a:xfrm>
            <a:prstGeom prst="flowChartInternalStorag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Predictions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75A36F2-8348-A888-5CF3-EF76A7E4101A}"/>
                </a:ext>
              </a:extLst>
            </p:cNvPr>
            <p:cNvSpPr/>
            <p:nvPr/>
          </p:nvSpPr>
          <p:spPr>
            <a:xfrm>
              <a:off x="4439476" y="3974886"/>
              <a:ext cx="1676400" cy="74619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Training of Model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7245A9E-A932-A613-CA81-41F38B7CDF6C}"/>
                </a:ext>
              </a:extLst>
            </p:cNvPr>
            <p:cNvSpPr/>
            <p:nvPr/>
          </p:nvSpPr>
          <p:spPr>
            <a:xfrm>
              <a:off x="1063485" y="3984831"/>
              <a:ext cx="1876840" cy="74619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 Evaluation Process</a:t>
              </a:r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78FC20C6-6B8B-768A-7FE9-A9310E9C6010}"/>
                </a:ext>
              </a:extLst>
            </p:cNvPr>
            <p:cNvSpPr/>
            <p:nvPr/>
          </p:nvSpPr>
          <p:spPr>
            <a:xfrm>
              <a:off x="2733261" y="2534478"/>
              <a:ext cx="1341782" cy="198783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A600E2EE-7DA4-F56F-1BC0-9EFE48EF0AC3}"/>
                </a:ext>
              </a:extLst>
            </p:cNvPr>
            <p:cNvSpPr/>
            <p:nvPr/>
          </p:nvSpPr>
          <p:spPr>
            <a:xfrm>
              <a:off x="6261653" y="2565056"/>
              <a:ext cx="1341782" cy="198783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4D312412-389E-7484-B6E7-2883086062E0}"/>
                </a:ext>
              </a:extLst>
            </p:cNvPr>
            <p:cNvSpPr/>
            <p:nvPr/>
          </p:nvSpPr>
          <p:spPr>
            <a:xfrm>
              <a:off x="8468139" y="3101011"/>
              <a:ext cx="238539" cy="864707"/>
            </a:xfrm>
            <a:prstGeom prst="downArrow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Arrow: Curved Right 19">
              <a:extLst>
                <a:ext uri="{FF2B5EF4-FFF2-40B4-BE49-F238E27FC236}">
                  <a16:creationId xmlns:a16="http://schemas.microsoft.com/office/drawing/2014/main" id="{E986E98D-A1E2-BEA3-0E1D-6DD467880FAF}"/>
                </a:ext>
              </a:extLst>
            </p:cNvPr>
            <p:cNvSpPr/>
            <p:nvPr/>
          </p:nvSpPr>
          <p:spPr>
            <a:xfrm>
              <a:off x="3866322" y="4571999"/>
              <a:ext cx="573154" cy="1252331"/>
            </a:xfrm>
            <a:prstGeom prst="curvedRightArrow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Arrow: Curved Left 20">
              <a:extLst>
                <a:ext uri="{FF2B5EF4-FFF2-40B4-BE49-F238E27FC236}">
                  <a16:creationId xmlns:a16="http://schemas.microsoft.com/office/drawing/2014/main" id="{905C4A26-3D80-B32B-8924-F8E5864E8508}"/>
                </a:ext>
              </a:extLst>
            </p:cNvPr>
            <p:cNvSpPr/>
            <p:nvPr/>
          </p:nvSpPr>
          <p:spPr>
            <a:xfrm rot="10800000" flipH="1">
              <a:off x="6115876" y="4512365"/>
              <a:ext cx="626166" cy="1252331"/>
            </a:xfrm>
            <a:prstGeom prst="curvedLeftArrow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DF70532F-C5CB-B95D-52A6-71AF4C18C932}"/>
                </a:ext>
              </a:extLst>
            </p:cNvPr>
            <p:cNvSpPr/>
            <p:nvPr/>
          </p:nvSpPr>
          <p:spPr>
            <a:xfrm rot="10800000">
              <a:off x="6115875" y="4283758"/>
              <a:ext cx="1676400" cy="228606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Arrow: Right 22">
              <a:extLst>
                <a:ext uri="{FF2B5EF4-FFF2-40B4-BE49-F238E27FC236}">
                  <a16:creationId xmlns:a16="http://schemas.microsoft.com/office/drawing/2014/main" id="{0EC8A7D3-EEDF-F5B9-F604-A172934E685B}"/>
                </a:ext>
              </a:extLst>
            </p:cNvPr>
            <p:cNvSpPr/>
            <p:nvPr/>
          </p:nvSpPr>
          <p:spPr>
            <a:xfrm rot="10800000">
              <a:off x="2975110" y="4283759"/>
              <a:ext cx="1462706" cy="198783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row: Down 23">
              <a:extLst>
                <a:ext uri="{FF2B5EF4-FFF2-40B4-BE49-F238E27FC236}">
                  <a16:creationId xmlns:a16="http://schemas.microsoft.com/office/drawing/2014/main" id="{FE8313F8-6B10-455C-D53F-F31BBFCC8A8A}"/>
                </a:ext>
              </a:extLst>
            </p:cNvPr>
            <p:cNvSpPr/>
            <p:nvPr/>
          </p:nvSpPr>
          <p:spPr>
            <a:xfrm>
              <a:off x="1840395" y="4750142"/>
              <a:ext cx="246822" cy="746195"/>
            </a:xfrm>
            <a:prstGeom prst="downArrow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DBCC81DF-7FE6-1472-FC00-241FA7F38F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386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83"/>
    </mc:Choice>
    <mc:Fallback>
      <p:transition spd="slow" advTm="44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EEFA2-44DE-49B9-8DFB-7A6D329425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84432"/>
            <a:ext cx="9144000" cy="746194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How do I plan to Predict Covid Projections?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7B59BC-7FC2-4488-9635-9CF37E8BA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2149" y="2246242"/>
            <a:ext cx="9521686" cy="3906080"/>
          </a:xfrm>
        </p:spPr>
        <p:txBody>
          <a:bodyPr>
            <a:noAutofit/>
          </a:bodyPr>
          <a:lstStyle/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Used </a:t>
            </a:r>
            <a:r>
              <a:rPr lang="en-US" b="1" dirty="0" err="1"/>
              <a:t>Datameet</a:t>
            </a:r>
            <a:r>
              <a:rPr lang="en-US" b="1" dirty="0"/>
              <a:t> and Ministry of Health and Family Welfare Government of India.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Keys and values were read separately from JSON dataset and then combined into a </a:t>
            </a:r>
            <a:r>
              <a:rPr lang="en-US" dirty="0" err="1"/>
              <a:t>dataframe</a:t>
            </a:r>
            <a:endParaRPr lang="en-US" dirty="0"/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Data Cleaned by dropping duplicates, filtering outliers, taking care of nulls, etc.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Used Visualizations to understand the data better.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LSTM (Long short-term memory) was used for modelling. 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Model accuracy was calculated by plotting predicted values Vs real values from test </a:t>
            </a:r>
            <a:r>
              <a:rPr lang="en-US" dirty="0" err="1"/>
              <a:t>dateset</a:t>
            </a:r>
            <a:r>
              <a:rPr lang="en-US" dirty="0"/>
              <a:t>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4E06AB8-5CBF-84CE-92B0-1F253B2989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317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31"/>
    </mc:Choice>
    <mc:Fallback>
      <p:transition spd="slow" advTm="31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3B180486-5D70-44DA-9D30-AC055A17D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7895" y="829020"/>
            <a:ext cx="10233992" cy="4329389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/>
              <a:t>Variables in the Dataset</a:t>
            </a:r>
          </a:p>
          <a:p>
            <a:endParaRPr lang="en-US" b="1" dirty="0"/>
          </a:p>
          <a:p>
            <a:endParaRPr lang="en-US" b="1" dirty="0"/>
          </a:p>
          <a:p>
            <a:pPr marL="457200" indent="-457200" algn="l">
              <a:buAutoNum type="arabicPeriod"/>
            </a:pPr>
            <a:r>
              <a:rPr lang="en-US" b="1" dirty="0" err="1"/>
              <a:t>report_date</a:t>
            </a:r>
            <a:r>
              <a:rPr lang="en-US" dirty="0"/>
              <a:t>: Date</a:t>
            </a:r>
          </a:p>
          <a:p>
            <a:pPr marL="457200" indent="-457200" algn="l">
              <a:buAutoNum type="arabicPeriod"/>
            </a:pPr>
            <a:r>
              <a:rPr lang="en-US" b="1" dirty="0" err="1"/>
              <a:t>death_daily</a:t>
            </a:r>
            <a:r>
              <a:rPr lang="en-US" dirty="0"/>
              <a:t>: Death count on the </a:t>
            </a:r>
            <a:r>
              <a:rPr lang="en-US" dirty="0" err="1"/>
              <a:t>report_date</a:t>
            </a:r>
            <a:endParaRPr lang="en-US" dirty="0"/>
          </a:p>
          <a:p>
            <a:pPr marL="457200" indent="-457200" algn="l">
              <a:buAutoNum type="arabicPeriod"/>
            </a:pPr>
            <a:r>
              <a:rPr lang="en-US" b="1" dirty="0" err="1"/>
              <a:t>cured_daily</a:t>
            </a:r>
            <a:r>
              <a:rPr lang="en-US" b="1" dirty="0"/>
              <a:t>:</a:t>
            </a:r>
            <a:r>
              <a:rPr lang="en-US" dirty="0"/>
              <a:t> Number of cases cured on </a:t>
            </a:r>
            <a:r>
              <a:rPr lang="en-US" dirty="0" err="1"/>
              <a:t>report_date</a:t>
            </a:r>
            <a:endParaRPr lang="en-US" b="0" i="0" dirty="0">
              <a:effectLst/>
              <a:latin typeface="Inter"/>
            </a:endParaRPr>
          </a:p>
          <a:p>
            <a:pPr marL="457200" indent="-457200" algn="l">
              <a:buAutoNum type="arabicPeriod"/>
            </a:pPr>
            <a:r>
              <a:rPr lang="en-US" b="1" dirty="0" err="1">
                <a:latin typeface="Inter"/>
              </a:rPr>
              <a:t>total_confirmed_cases_daily</a:t>
            </a:r>
            <a:r>
              <a:rPr lang="en-US" dirty="0">
                <a:latin typeface="Inter"/>
              </a:rPr>
              <a:t>: Number of confirmed cases on </a:t>
            </a:r>
            <a:r>
              <a:rPr lang="en-US" dirty="0" err="1">
                <a:latin typeface="Inter"/>
              </a:rPr>
              <a:t>report_date</a:t>
            </a:r>
            <a:endParaRPr lang="en-US" dirty="0">
              <a:latin typeface="Inter"/>
            </a:endParaRPr>
          </a:p>
          <a:p>
            <a:pPr marL="457200" indent="-457200" algn="l">
              <a:buAutoNum type="arabicPeriod"/>
            </a:pPr>
            <a:r>
              <a:rPr lang="en-US" b="1" dirty="0" err="1">
                <a:latin typeface="Inter"/>
              </a:rPr>
              <a:t>total_vacc_cnt</a:t>
            </a:r>
            <a:r>
              <a:rPr lang="en-US" dirty="0">
                <a:latin typeface="Inter"/>
              </a:rPr>
              <a:t>: Total number of vaccine counts on </a:t>
            </a:r>
            <a:r>
              <a:rPr lang="en-US" dirty="0" err="1">
                <a:latin typeface="Inter"/>
              </a:rPr>
              <a:t>report_date</a:t>
            </a:r>
            <a:endParaRPr lang="en-US" dirty="0">
              <a:latin typeface="Inter"/>
            </a:endParaRPr>
          </a:p>
          <a:p>
            <a:pPr marL="457200" indent="-457200" algn="l">
              <a:buAutoNum type="arabicPeriod"/>
            </a:pPr>
            <a:r>
              <a:rPr lang="en-US" b="1" dirty="0" err="1">
                <a:latin typeface="Inter"/>
              </a:rPr>
              <a:t>first_dose_cnt</a:t>
            </a:r>
            <a:r>
              <a:rPr lang="en-US" dirty="0">
                <a:latin typeface="Inter"/>
              </a:rPr>
              <a:t>: Number of first dose count on </a:t>
            </a:r>
            <a:r>
              <a:rPr lang="en-US" dirty="0" err="1">
                <a:latin typeface="Inter"/>
              </a:rPr>
              <a:t>report_date</a:t>
            </a:r>
            <a:endParaRPr lang="en-US" dirty="0">
              <a:latin typeface="Inter"/>
            </a:endParaRPr>
          </a:p>
          <a:p>
            <a:pPr marL="457200" indent="-457200" algn="l">
              <a:buAutoNum type="arabicPeriod"/>
            </a:pPr>
            <a:r>
              <a:rPr lang="en-US" b="1" dirty="0" err="1">
                <a:latin typeface="Inter"/>
              </a:rPr>
              <a:t>second_dose_cnt</a:t>
            </a:r>
            <a:r>
              <a:rPr lang="en-US" dirty="0">
                <a:latin typeface="Inter"/>
              </a:rPr>
              <a:t>: Number of second dose count on </a:t>
            </a:r>
            <a:r>
              <a:rPr lang="en-US" dirty="0" err="1">
                <a:latin typeface="Inter"/>
              </a:rPr>
              <a:t>report_date</a:t>
            </a:r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6F0F20B-66E8-BEB5-7819-D68E781E97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107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22"/>
    </mc:Choice>
    <mc:Fallback>
      <p:transition spd="slow" advTm="34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3B180486-5D70-44DA-9D30-AC055A17D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7895" y="829020"/>
            <a:ext cx="10373140" cy="5035067"/>
          </a:xfrm>
        </p:spPr>
        <p:txBody>
          <a:bodyPr>
            <a:normAutofit fontScale="92500" lnSpcReduction="20000"/>
          </a:bodyPr>
          <a:lstStyle/>
          <a:p>
            <a:r>
              <a:rPr lang="en-US" sz="4800" dirty="0"/>
              <a:t>Exploratory Data Analysis</a:t>
            </a:r>
          </a:p>
          <a:p>
            <a:endParaRPr lang="en-US" b="1" dirty="0"/>
          </a:p>
          <a:p>
            <a:pPr marL="457200" indent="-457200" algn="l">
              <a:spcAft>
                <a:spcPts val="1200"/>
              </a:spcAft>
              <a:buAutoNum type="arabicPeriod"/>
            </a:pPr>
            <a:r>
              <a:rPr lang="en-US" dirty="0"/>
              <a:t>Joined case dataset with vaccine dataset to get additional information.</a:t>
            </a:r>
          </a:p>
          <a:p>
            <a:pPr marL="457200" indent="-457200" algn="l">
              <a:spcAft>
                <a:spcPts val="1200"/>
              </a:spcAft>
              <a:buAutoNum type="arabicPeriod"/>
            </a:pPr>
            <a:r>
              <a:rPr lang="en-US" dirty="0"/>
              <a:t>Handling missing values</a:t>
            </a:r>
          </a:p>
          <a:p>
            <a:pPr marL="457200" indent="-457200" algn="l">
              <a:spcAft>
                <a:spcPts val="1200"/>
              </a:spcAft>
              <a:buAutoNum type="arabicPeriod"/>
            </a:pPr>
            <a:r>
              <a:rPr lang="en-US" dirty="0"/>
              <a:t>Dropped features not useful for analysis </a:t>
            </a:r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2500" dirty="0"/>
              <a:t>Transformed features </a:t>
            </a:r>
          </a:p>
          <a:p>
            <a:pPr marL="457200" indent="-457200" algn="l">
              <a:spcAft>
                <a:spcPts val="1200"/>
              </a:spcAft>
              <a:buFont typeface="Arial" panose="020B0604020202020204" pitchFamily="34" charset="0"/>
              <a:buAutoNum type="arabicPeriod"/>
            </a:pPr>
            <a:r>
              <a:rPr lang="en-US" sz="2500" dirty="0"/>
              <a:t>Dropped records with invalid values.</a:t>
            </a:r>
          </a:p>
          <a:p>
            <a:pPr marL="457200" marR="0" lvl="0" indent="-4572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171450" algn="l"/>
                <a:tab pos="628650" algn="l"/>
              </a:tabLst>
            </a:pPr>
            <a:r>
              <a:rPr lang="en-US" sz="2500" dirty="0"/>
              <a:t>Handle </a:t>
            </a:r>
            <a:r>
              <a:rPr lang="en-US" sz="2500" dirty="0" err="1"/>
              <a:t>NaNs</a:t>
            </a:r>
            <a:r>
              <a:rPr lang="en-US" sz="2500" dirty="0"/>
              <a:t>.</a:t>
            </a:r>
          </a:p>
          <a:p>
            <a:pPr marL="457200" marR="0" lvl="0" indent="-4572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171450" algn="l"/>
                <a:tab pos="628650" algn="l"/>
              </a:tabLst>
            </a:pPr>
            <a:r>
              <a:rPr lang="en-US" sz="2500" dirty="0"/>
              <a:t>Used </a:t>
            </a:r>
            <a:r>
              <a:rPr lang="en-US" sz="2500" dirty="0" err="1"/>
              <a:t>MinMaxScaler</a:t>
            </a:r>
            <a:r>
              <a:rPr lang="en-US" sz="2500" dirty="0"/>
              <a:t>() to rescale each column.</a:t>
            </a:r>
          </a:p>
          <a:p>
            <a:pPr marL="457200" indent="-457200" algn="l">
              <a:spcAft>
                <a:spcPts val="1200"/>
              </a:spcAft>
              <a:buAutoNum type="arabicPeriod"/>
            </a:pPr>
            <a:r>
              <a:rPr lang="en-US" dirty="0"/>
              <a:t>Exploring data using different Visualizations</a:t>
            </a:r>
          </a:p>
          <a:p>
            <a:pPr marL="457200" indent="-457200" algn="l">
              <a:buAutoNum type="arabicPeriod"/>
            </a:pP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A6C1C37-621C-BA6F-D3BA-7F322F7788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189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481"/>
    </mc:Choice>
    <mc:Fallback>
      <p:transition spd="slow" advTm="62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C80B7-8572-440A-89A3-4E34FA64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7145"/>
          </a:xfrm>
        </p:spPr>
        <p:txBody>
          <a:bodyPr/>
          <a:lstStyle/>
          <a:p>
            <a:pPr algn="ctr"/>
            <a:r>
              <a:rPr lang="en-US" dirty="0"/>
              <a:t>Time Series Plots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C7320C-F175-C912-7DF3-C018750787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478" y="1358900"/>
            <a:ext cx="5943600" cy="20701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EB5239-A6B1-65AD-BCFD-86432531DC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478" y="3785428"/>
            <a:ext cx="5943600" cy="20701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84FEAEA-5AD0-B26A-CC6E-5CD665B8FE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989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71"/>
    </mc:Choice>
    <mc:Fallback>
      <p:transition spd="slow" advTm="16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C80B7-8572-440A-89A3-4E34FA64E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7145"/>
          </a:xfrm>
        </p:spPr>
        <p:txBody>
          <a:bodyPr/>
          <a:lstStyle/>
          <a:p>
            <a:pPr algn="ctr"/>
            <a:r>
              <a:rPr lang="en-US" dirty="0"/>
              <a:t>Time Series Plots - Continued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05F70E-A0B3-70AB-69F7-94DD604F86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478" y="1494831"/>
            <a:ext cx="5943600" cy="2058035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758B1F-AFBB-91D0-C2DD-2C15EF0638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478" y="4229100"/>
            <a:ext cx="5943600" cy="207010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BB27195-0AB8-5C44-7EC8-3FDEF4ACF0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934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26"/>
    </mc:Choice>
    <mc:Fallback>
      <p:transition spd="slow" advTm="31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43579</TotalTime>
  <Words>552</Words>
  <Application>Microsoft Office PowerPoint</Application>
  <PresentationFormat>Widescreen</PresentationFormat>
  <Paragraphs>75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Inter</vt:lpstr>
      <vt:lpstr>Symbol</vt:lpstr>
      <vt:lpstr>Times New Roman</vt:lpstr>
      <vt:lpstr>Office Theme</vt:lpstr>
      <vt:lpstr>DSC 680 Term Project 2 Covid 19 Prediction </vt:lpstr>
      <vt:lpstr>Content</vt:lpstr>
      <vt:lpstr>Introduction – Why Predict COVID 19</vt:lpstr>
      <vt:lpstr>How do I plan to Predict covid?</vt:lpstr>
      <vt:lpstr>How do I plan to Predict Covid Projections?</vt:lpstr>
      <vt:lpstr>PowerPoint Presentation</vt:lpstr>
      <vt:lpstr>PowerPoint Presentation</vt:lpstr>
      <vt:lpstr>Time Series Plots</vt:lpstr>
      <vt:lpstr>Time Series Plots - Continued</vt:lpstr>
      <vt:lpstr>LTSM Modeling</vt:lpstr>
      <vt:lpstr>Predictions Vs Real Data</vt:lpstr>
      <vt:lpstr>Predictions</vt:lpstr>
      <vt:lpstr>Sources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DSC 530 Term Project Weather Prediction</dc:title>
  <dc:creator>Anuj Tanwar</dc:creator>
  <cp:lastModifiedBy>Anuj Tanwar</cp:lastModifiedBy>
  <cp:revision>36</cp:revision>
  <dcterms:created xsi:type="dcterms:W3CDTF">2021-11-18T00:09:23Z</dcterms:created>
  <dcterms:modified xsi:type="dcterms:W3CDTF">2023-02-04T21:46:28Z</dcterms:modified>
</cp:coreProperties>
</file>

<file path=docProps/thumbnail.jpeg>
</file>